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6"/>
  </p:notesMasterIdLst>
  <p:sldIdLst>
    <p:sldId id="256" r:id="rId2"/>
    <p:sldId id="262" r:id="rId3"/>
    <p:sldId id="274" r:id="rId4"/>
    <p:sldId id="264" r:id="rId5"/>
    <p:sldId id="265" r:id="rId6"/>
    <p:sldId id="266" r:id="rId7"/>
    <p:sldId id="263" r:id="rId8"/>
    <p:sldId id="267" r:id="rId9"/>
    <p:sldId id="268" r:id="rId10"/>
    <p:sldId id="269" r:id="rId11"/>
    <p:sldId id="270" r:id="rId12"/>
    <p:sldId id="271" r:id="rId13"/>
    <p:sldId id="272" r:id="rId14"/>
    <p:sldId id="273" r:id="rId15"/>
  </p:sldIdLst>
  <p:sldSz cx="9144000" cy="6858000" type="screen4x3"/>
  <p:notesSz cx="6858000" cy="9144000"/>
  <p:custDataLst>
    <p:tags r:id="rId17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14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8" name="Rectangle 2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171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39688" eaLnBrk="1" hangingPunct="1"/>
            <a:r>
              <a:rPr lang="en-US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  <a:sym typeface="Calibri" pitchFamily="34" charset="0"/>
              </a:rPr>
              <a:t>&lt;Welcome participants.&gt;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87491E-8565-4460-A06D-0EB50B0E14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AFAA4D-CEB1-4CE9-96DF-0911E31263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0488"/>
            <a:ext cx="2057400" cy="6767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488"/>
            <a:ext cx="6019800" cy="6767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3DA5E1-51A6-4D8C-9061-4F3C47A069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E2091-B88B-42B0-925B-ABF352164A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3B722-6C54-40EA-8F6B-84134286A3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D9C912-7E69-4EED-95A2-F555BBE902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57925-BFDD-425E-8FE8-0726F58618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2D3577-1651-4541-9F40-F6FCD286E5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64EB1E-5C1D-4B33-BA93-8AB906C04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F557B-7046-4BE9-A527-26E0F5D8E6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Arial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C1A906-E893-4340-83D3-E86E343FD3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0488"/>
            <a:ext cx="8229600" cy="1509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charset="0"/>
              </a:rPr>
              <a:t>Second level</a:t>
            </a:r>
          </a:p>
          <a:p>
            <a:pPr lvl="2"/>
            <a:r>
              <a:rPr lang="en-US" smtClean="0">
                <a:sym typeface="Arial" charset="0"/>
              </a:rPr>
              <a:t>Third level</a:t>
            </a:r>
          </a:p>
          <a:p>
            <a:pPr lvl="3"/>
            <a:r>
              <a:rPr lang="en-US" smtClean="0">
                <a:sym typeface="Arial" charset="0"/>
              </a:rPr>
              <a:t>Fourth level</a:t>
            </a:r>
          </a:p>
          <a:p>
            <a:pPr lvl="4"/>
            <a:r>
              <a:rPr lang="en-US" smtClean="0">
                <a:sym typeface="Arial" charset="0"/>
              </a:rPr>
              <a:t>Fifth level</a:t>
            </a:r>
          </a:p>
        </p:txBody>
      </p:sp>
      <p:pic>
        <p:nvPicPr>
          <p:cNvPr id="1028" name="Picture 1"/>
          <p:cNvPicPr>
            <a:picLocks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1pPr>
          </a:lstStyle>
          <a:p>
            <a:pPr>
              <a:defRPr/>
            </a:pPr>
            <a:fld id="{24C32FD1-1428-4ECD-B65A-C9A8FE911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2"/>
          <p:cNvPicPr>
            <a:picLocks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60350" y="5507038"/>
            <a:ext cx="1652588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ftr="0" dt="0"/>
  <p:txStyles>
    <p:titleStyle>
      <a:lvl1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+mj-lt"/>
          <a:ea typeface="+mj-ea"/>
          <a:cs typeface="+mj-cs"/>
          <a:sym typeface="Arial" charset="0"/>
        </a:defRPr>
      </a:lvl1pPr>
      <a:lvl2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2pPr>
      <a:lvl3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3pPr>
      <a:lvl4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4pPr>
      <a:lvl5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5pPr>
      <a:lvl6pPr marL="4968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540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4112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684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382588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1pPr>
      <a:lvl2pPr marL="731838" indent="-285750" algn="l" rtl="0" eaLnBrk="0" fontAlgn="base" hangingPunct="0">
        <a:spcBef>
          <a:spcPts val="600"/>
        </a:spcBef>
        <a:spcAft>
          <a:spcPct val="0"/>
        </a:spcAft>
        <a:buSzPct val="100000"/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2pPr>
      <a:lvl3pPr marL="1131888" indent="-228600" algn="l" rtl="0" eaLnBrk="0" fontAlgn="base" hangingPunct="0">
        <a:spcBef>
          <a:spcPts val="600"/>
        </a:spcBef>
        <a:spcAft>
          <a:spcPct val="0"/>
        </a:spcAft>
        <a:buSzPct val="100000"/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3pPr>
      <a:lvl4pPr marL="15890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4pPr>
      <a:lvl5pPr marL="20462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5pPr>
      <a:lvl6pPr marL="25034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29606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34178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38750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/>
          </p:cNvSpPr>
          <p:nvPr/>
        </p:nvSpPr>
        <p:spPr bwMode="auto">
          <a:xfrm>
            <a:off x="0" y="0"/>
            <a:ext cx="9144000" cy="6535738"/>
          </a:xfrm>
          <a:prstGeom prst="rect">
            <a:avLst/>
          </a:prstGeom>
          <a:gradFill rotWithShape="0">
            <a:gsLst>
              <a:gs pos="0">
                <a:srgbClr val="D1D1F0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9F9F9"/>
            </a:solidFill>
            <a:miter lim="800000"/>
            <a:headEnd/>
            <a:tailEnd/>
          </a:ln>
          <a:effectLst>
            <a:outerShdw dist="25399" dir="5400000" algn="ctr" rotWithShape="0">
              <a:schemeClr val="bg2">
                <a:alpha val="37996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2051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2E9B8453-002C-4480-ABF4-AF635C253F50}" type="slidenum">
              <a:rPr lang="en-US" sz="1400">
                <a:solidFill>
                  <a:schemeClr val="tx1"/>
                </a:solidFill>
                <a:cs typeface="Arial" charset="0"/>
              </a:rPr>
              <a:pPr algn="ctr"/>
              <a:t>1</a:t>
            </a:fld>
            <a:endParaRPr lang="en-US" sz="140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title"/>
          </p:nvPr>
        </p:nvSpPr>
        <p:spPr>
          <a:xfrm>
            <a:off x="533400" y="1600200"/>
            <a:ext cx="8077200" cy="2362200"/>
          </a:xfrm>
        </p:spPr>
        <p:txBody>
          <a:bodyPr rIns="132080"/>
          <a:lstStyle/>
          <a:p>
            <a:pPr indent="0" algn="ctr" eaLnBrk="1" hangingPunct="1"/>
            <a:r>
              <a:rPr lang="en-US" sz="4800" dirty="0" smtClean="0">
                <a:solidFill>
                  <a:srgbClr val="2490D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Math CAMPPP 2012</a:t>
            </a:r>
            <a:endParaRPr lang="en-US" sz="4800" dirty="0" smtClean="0">
              <a:solidFill>
                <a:srgbClr val="2490D8"/>
              </a:solidFill>
              <a:latin typeface="Tahoma" pitchFamily="34" charset="0"/>
              <a:sym typeface="Tahoma" pitchFamily="34" charset="0"/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idx="1"/>
          </p:nvPr>
        </p:nvSpPr>
        <p:spPr>
          <a:xfrm>
            <a:off x="914400" y="3352800"/>
            <a:ext cx="7620000" cy="3505200"/>
          </a:xfrm>
        </p:spPr>
        <p:txBody>
          <a:bodyPr rIns="132080"/>
          <a:lstStyle/>
          <a:p>
            <a:pPr marL="39688" indent="0" algn="ctr" eaLnBrk="1" hangingPunct="1">
              <a:buFont typeface="Arial" charset="0"/>
              <a:buNone/>
            </a:pPr>
            <a:r>
              <a:rPr lang="en-US" sz="4800" dirty="0" smtClean="0">
                <a:solidFill>
                  <a:srgbClr val="B4247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 Treasures Await!</a:t>
            </a:r>
            <a:endParaRPr lang="en-US" sz="4800" dirty="0" smtClean="0">
              <a:solidFill>
                <a:srgbClr val="B42478"/>
              </a:solidFill>
              <a:latin typeface="Tahoma" pitchFamily="34" charset="0"/>
              <a:sym typeface="Tahoma" pitchFamily="34" charset="0"/>
            </a:endParaRPr>
          </a:p>
          <a:p>
            <a:pPr marL="39688" indent="0" algn="ctr" eaLnBrk="1" hangingPunct="1">
              <a:buFont typeface="Arial" charset="0"/>
              <a:buNone/>
            </a:pPr>
            <a:endParaRPr lang="en-US" dirty="0" smtClean="0"/>
          </a:p>
          <a:p>
            <a:pPr marL="39688" indent="0" algn="r" eaLnBrk="1" hangingPunct="1">
              <a:buFont typeface="Arial" charset="0"/>
              <a:buNone/>
            </a:pPr>
            <a:r>
              <a:rPr lang="en-US" dirty="0" smtClean="0"/>
              <a:t>K-4 Breakout One</a:t>
            </a:r>
          </a:p>
          <a:p>
            <a:pPr marL="39688" indent="0" algn="ctr" eaLnBrk="1" hangingPunct="1">
              <a:buFont typeface="Arial" charset="0"/>
              <a:buNone/>
            </a:pPr>
            <a:endParaRPr lang="en-US" dirty="0" smtClean="0"/>
          </a:p>
        </p:txBody>
      </p:sp>
      <p:pic>
        <p:nvPicPr>
          <p:cNvPr id="2055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76200"/>
            <a:ext cx="2590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cchaput\Local Settings\Temporary Internet Files\Content.IE5\7XQV01E3\MC900441717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0" y="2286000"/>
            <a:ext cx="2133600" cy="2743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Collaboration!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your group, you will be given one of the sheets with a fraction model.</a:t>
            </a:r>
          </a:p>
          <a:p>
            <a:r>
              <a:rPr lang="en-US" dirty="0" smtClean="0"/>
              <a:t>Organize your chart paper, clustering like ideas, annotating, and shifting sticky notes to the “Under Construction” page if necessary – noting where they came from.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5122" name="Picture 2" descr="C:\Documents and Settings\cchaput\Local Settings\Temporary Internet Files\Content.IE5\KHQ7CTMF\MP90018281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648200" y="4681085"/>
            <a:ext cx="2438400" cy="217691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Consolidation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Gallery Walk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6146" name="Picture 2" descr="C:\Documents and Settings\cchaput\Local Settings\Temporary Internet Files\Content.IE5\7XQV01E3\MC90025273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2209800"/>
            <a:ext cx="2133600" cy="2886894"/>
          </a:xfrm>
          <a:prstGeom prst="rect">
            <a:avLst/>
          </a:prstGeom>
          <a:noFill/>
        </p:spPr>
      </p:pic>
      <p:pic>
        <p:nvPicPr>
          <p:cNvPr id="6147" name="Picture 3" descr="C:\Documents and Settings\cchaput\Local Settings\Temporary Internet Files\Content.IE5\O1MRSPYJ\MC90002431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553200" y="2590800"/>
            <a:ext cx="1524000" cy="2052408"/>
          </a:xfrm>
          <a:prstGeom prst="rect">
            <a:avLst/>
          </a:prstGeom>
          <a:noFill/>
        </p:spPr>
      </p:pic>
      <p:pic>
        <p:nvPicPr>
          <p:cNvPr id="6148" name="Picture 4" descr="C:\Documents and Settings\cchaput\Local Settings\Temporary Internet Files\Content.IE5\KHQ7CTMF\MC900351992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2667000"/>
            <a:ext cx="1667347" cy="178051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Consolidation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352800"/>
          </a:xfrm>
        </p:spPr>
        <p:txBody>
          <a:bodyPr/>
          <a:lstStyle/>
          <a:p>
            <a:r>
              <a:rPr lang="en-US" dirty="0" smtClean="0"/>
              <a:t>What criteria did you use when grouping the sticky notes on your page?</a:t>
            </a:r>
          </a:p>
          <a:p>
            <a:r>
              <a:rPr lang="en-US" dirty="0" smtClean="0"/>
              <a:t>Which ones were difficult to place?</a:t>
            </a:r>
          </a:p>
          <a:p>
            <a:r>
              <a:rPr lang="en-US" dirty="0" smtClean="0"/>
              <a:t>Which ones did you choose to move to another page and why?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 for Teaching: </a:t>
            </a:r>
            <a:br>
              <a:rPr lang="en-US" dirty="0" smtClean="0"/>
            </a:br>
            <a:r>
              <a:rPr lang="en-US" dirty="0" smtClean="0"/>
              <a:t>Fraction Meaning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will be discussing this handout later in the plenary session.  </a:t>
            </a:r>
          </a:p>
          <a:p>
            <a:r>
              <a:rPr lang="en-US" dirty="0" smtClean="0"/>
              <a:t>Jot down any gems of knowledge or wonder that you don’t want to forget.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Adventure Awaits!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124200"/>
          </a:xfrm>
        </p:spPr>
        <p:txBody>
          <a:bodyPr/>
          <a:lstStyle/>
          <a:p>
            <a:pPr>
              <a:buNone/>
            </a:pPr>
            <a:r>
              <a:rPr lang="en-US" i="1" dirty="0" smtClean="0"/>
              <a:t>There is great treasure there behind our skull and this is true about all of us.  This little treasure has great, great powers, and I would say we only have learnt a very, very small part of what it can do.</a:t>
            </a:r>
          </a:p>
          <a:p>
            <a:pPr algn="r">
              <a:buNone/>
            </a:pPr>
            <a:r>
              <a:rPr lang="en-US" dirty="0" smtClean="0"/>
              <a:t>Isaac </a:t>
            </a:r>
            <a:r>
              <a:rPr lang="en-US" dirty="0" err="1" smtClean="0"/>
              <a:t>Bashevis</a:t>
            </a:r>
            <a:r>
              <a:rPr lang="en-US" dirty="0" smtClean="0"/>
              <a:t> Singer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25602" name="Picture 2" descr="http://leemccoy.com/wordpress/wp-content/uploads/2011/08/Isaac-Bashevis-Sing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4267200"/>
            <a:ext cx="2122024" cy="16764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/>
        <p:txBody>
          <a:bodyPr rIns="132080"/>
          <a:lstStyle/>
          <a:p>
            <a:pPr indent="0" eaLnBrk="1" hangingPunct="1"/>
            <a:r>
              <a:rPr lang="en-US" dirty="0" smtClean="0"/>
              <a:t>Welcome!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idx="1"/>
          </p:nvPr>
        </p:nvSpPr>
        <p:spPr/>
        <p:txBody>
          <a:bodyPr rIns="132080"/>
          <a:lstStyle/>
          <a:p>
            <a:pPr eaLnBrk="1" hangingPunct="1">
              <a:buNone/>
            </a:pPr>
            <a:r>
              <a:rPr lang="en-US" i="1" dirty="0" smtClean="0"/>
              <a:t>Develop an interest in life as you see it; the people, things, literature, music - the world is so rich, simply throbbing with rich treasures, beautiful souls and interesting people. Forget yourself.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				Henry Miller</a:t>
            </a:r>
          </a:p>
          <a:p>
            <a:pPr eaLnBrk="1" hangingPunct="1">
              <a:buNone/>
            </a:pPr>
            <a:endParaRPr lang="en-US" dirty="0" smtClean="0"/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865AFAB-40D6-4F3E-9CB5-26FF8A637F78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2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  <p:pic>
        <p:nvPicPr>
          <p:cNvPr id="3077" name="Picture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Text Box 5"/>
          <p:cNvSpPr txBox="1">
            <a:spLocks noChangeArrowheads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25DECFB9-BCE6-41A7-8355-7A227C45CFA3}" type="slidenum">
              <a:rPr lang="en-US" sz="1400">
                <a:solidFill>
                  <a:schemeClr val="tx1"/>
                </a:solidFill>
                <a:cs typeface="Arial" charset="0"/>
              </a:rPr>
              <a:pPr algn="ctr"/>
              <a:t>2</a:t>
            </a:fld>
            <a:endParaRPr lang="en-US" sz="1400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2051" name="Picture 3" descr="C:\Documents and Settings\cchaput\Local Settings\Temporary Internet Files\Content.IE5\7XQV01E3\MM900286766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286000" y="4419600"/>
            <a:ext cx="1903827" cy="1066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Collecting Your Treasure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1027" name="Picture 3" descr="C:\Documents and Settings\cchaput\Local Settings\Temporary Internet Files\Content.IE5\O1MRSPYJ\MP90034187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457200"/>
            <a:ext cx="5562600" cy="41910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0"/>
            <a:r>
              <a:rPr lang="en-US" dirty="0" smtClean="0"/>
              <a:t>Group Norms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Treasure</a:t>
            </a:r>
            <a:r>
              <a:rPr lang="en-US" dirty="0" smtClean="0"/>
              <a:t> each other: we are all part of learning collective.</a:t>
            </a:r>
          </a:p>
          <a:p>
            <a:r>
              <a:rPr lang="en-US" dirty="0" smtClean="0"/>
              <a:t>Share your </a:t>
            </a:r>
            <a:r>
              <a:rPr lang="en-US" dirty="0" smtClean="0">
                <a:solidFill>
                  <a:srgbClr val="FF0000"/>
                </a:solidFill>
              </a:rPr>
              <a:t>treasure</a:t>
            </a:r>
            <a:r>
              <a:rPr lang="en-US" dirty="0" smtClean="0"/>
              <a:t>: when speaking, address the whole group.</a:t>
            </a:r>
          </a:p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Treasure</a:t>
            </a:r>
            <a:r>
              <a:rPr lang="en-US" dirty="0" smtClean="0"/>
              <a:t> growth: Interactions are intended to move the collective forward.</a:t>
            </a: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5B8E8C9-70F7-43A7-A095-93FA03F87A65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4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Norms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Knowledge is a </a:t>
            </a:r>
            <a:r>
              <a:rPr lang="en-US" dirty="0" smtClean="0">
                <a:solidFill>
                  <a:srgbClr val="FFC000"/>
                </a:solidFill>
              </a:rPr>
              <a:t>treasure</a:t>
            </a:r>
            <a:r>
              <a:rPr lang="en-US" dirty="0" smtClean="0"/>
              <a:t>: If you are in need of an answer, ask now.</a:t>
            </a:r>
          </a:p>
          <a:p>
            <a:r>
              <a:rPr lang="en-US" dirty="0" smtClean="0">
                <a:solidFill>
                  <a:srgbClr val="FF0066"/>
                </a:solidFill>
              </a:rPr>
              <a:t>Treasure</a:t>
            </a:r>
            <a:r>
              <a:rPr lang="en-US" dirty="0" smtClean="0"/>
              <a:t> time: Engage fully in the moment.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4098" name="Picture 2" descr="C:\Documents and Settings\cchaput\Local Settings\Temporary Internet Files\Content.IE5\O1MRSPYJ\MC90038322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3886200"/>
            <a:ext cx="1825142" cy="163769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Minds 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Four Corners:</a:t>
            </a:r>
          </a:p>
          <a:p>
            <a:pPr>
              <a:buNone/>
            </a:pPr>
            <a:r>
              <a:rPr lang="en-CA" dirty="0" smtClean="0"/>
              <a:t>I think Math CAMPPP will be like: </a:t>
            </a:r>
          </a:p>
          <a:p>
            <a:pPr lvl="1">
              <a:buFont typeface="Wingdings" pitchFamily="2" charset="2"/>
              <a:buChar char="v"/>
            </a:pPr>
            <a:r>
              <a:rPr lang="en-CA" dirty="0" smtClean="0"/>
              <a:t>a trip to an amusement park</a:t>
            </a:r>
          </a:p>
          <a:p>
            <a:pPr lvl="1">
              <a:buFont typeface="Wingdings" pitchFamily="2" charset="2"/>
              <a:buChar char="v"/>
            </a:pPr>
            <a:r>
              <a:rPr lang="en-CA" dirty="0" smtClean="0"/>
              <a:t>a workout class</a:t>
            </a:r>
          </a:p>
          <a:p>
            <a:pPr lvl="1">
              <a:buFont typeface="Wingdings" pitchFamily="2" charset="2"/>
              <a:buChar char="v"/>
            </a:pPr>
            <a:r>
              <a:rPr lang="en-CA" dirty="0" smtClean="0"/>
              <a:t>a treasure hunt</a:t>
            </a:r>
          </a:p>
          <a:p>
            <a:pPr lvl="1">
              <a:buFont typeface="Wingdings" pitchFamily="2" charset="2"/>
              <a:buChar char="v"/>
            </a:pPr>
            <a:r>
              <a:rPr lang="en-CA" dirty="0" smtClean="0"/>
              <a:t>a beach excursion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0"/>
            <a:r>
              <a:rPr lang="en-US" dirty="0" smtClean="0"/>
              <a:t>Introductions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a sticky note, jot down a fraction that you could use to introduce yourself to your table.</a:t>
            </a:r>
          </a:p>
          <a:p>
            <a:r>
              <a:rPr lang="en-US" dirty="0" smtClean="0"/>
              <a:t>Example: “I make up 1/5 of my family.”</a:t>
            </a:r>
          </a:p>
          <a:p>
            <a:pPr>
              <a:buNone/>
            </a:pPr>
            <a:r>
              <a:rPr lang="en-US" dirty="0" smtClean="0"/>
              <a:t>	“I am 5/8 through my teaching career.”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720C889-AB4F-44B5-826B-C8A65144D590}" type="slidenum">
              <a:rPr lang="en-US" smtClean="0">
                <a:latin typeface="Arial" charset="0"/>
                <a:cs typeface="Arial" charset="0"/>
                <a:sym typeface="Arial" charset="0"/>
              </a:rPr>
              <a:pPr/>
              <a:t>7</a:t>
            </a:fld>
            <a:endParaRPr lang="en-US" smtClean="0">
              <a:latin typeface="Arial" charset="0"/>
              <a:cs typeface="Arial" charset="0"/>
              <a:sym typeface="Arial" charset="0"/>
            </a:endParaRPr>
          </a:p>
        </p:txBody>
      </p:sp>
      <p:pic>
        <p:nvPicPr>
          <p:cNvPr id="3074" name="Picture 2" descr="C:\Documents and Settings\cchaput\Local Settings\Temporary Internet Files\Content.IE5\7XQV01E3\MP90038769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4343400"/>
            <a:ext cx="2057400" cy="14676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/>
          <a:lstStyle/>
          <a:p>
            <a:r>
              <a:rPr lang="en-US" dirty="0" smtClean="0"/>
              <a:t>Use a variety of manipulatives to model the fraction that you used to introduce yourself in as many ways as you can.  Model your fraction in at least </a:t>
            </a:r>
            <a:r>
              <a:rPr lang="en-US" u="sng" dirty="0" smtClean="0"/>
              <a:t>one</a:t>
            </a:r>
            <a:r>
              <a:rPr lang="en-US" dirty="0" smtClean="0"/>
              <a:t> way that you wouldn’t normally use.</a:t>
            </a:r>
          </a:p>
          <a:p>
            <a:r>
              <a:rPr lang="en-US" dirty="0" smtClean="0"/>
              <a:t>Record each model on a different sticky note.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It’s Time to Move It, Move It…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Circulate around the room with your sticky note representations.</a:t>
            </a:r>
          </a:p>
          <a:p>
            <a:r>
              <a:rPr lang="en-US" dirty="0" smtClean="0"/>
              <a:t>Post your sticky notes on chart paper under each of the different models of fractions. 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7170" name="Picture 2" descr="http://thoughtsappear.files.wordpress.com/2010/06/king-julia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3810000"/>
            <a:ext cx="3028950" cy="2733676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Math CAMPPP 2011&amp;quot;&quot;/&gt;&lt;property id=&quot;20307&quot; value=&quot;256&quot;/&gt;&lt;/object&gt;&lt;object type=&quot;3&quot; unique_id=&quot;10005&quot;&gt;&lt;property id=&quot;20148&quot; value=&quot;5&quot;/&gt;&lt;property id=&quot;20300&quot; value=&quot;Slide 2&quot;/&gt;&lt;property id=&quot;20307&quot; value=&quot;262&quot;/&gt;&lt;/object&gt;&lt;object type=&quot;3&quot; unique_id=&quot;10006&quot;&gt;&lt;property id=&quot;20148&quot; value=&quot;5&quot;/&gt;&lt;property id=&quot;20300&quot; value=&quot;Slide 3&quot;/&gt;&lt;property id=&quot;20307&quot; value=&quot;263&quot;/&gt;&lt;/object&gt;&lt;object type=&quot;3&quot; unique_id=&quot;10007&quot;&gt;&lt;property id=&quot;20148&quot; value=&quot;5&quot;/&gt;&lt;property id=&quot;20300&quot; value=&quot;Slide 4&quot;/&gt;&lt;property id=&quot;20307&quot; value=&quot;264&quot;/&gt;&lt;/object&gt;&lt;/object&gt;&lt;/object&gt;&lt;/database&gt;"/>
</p:tagLst>
</file>

<file path=ppt/theme/theme1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</TotalTime>
  <Pages>0</Pages>
  <Words>456</Words>
  <Characters>0</Characters>
  <Application>Microsoft Office PowerPoint</Application>
  <PresentationFormat>On-screen Show (4:3)</PresentationFormat>
  <Lines>0</Lines>
  <Paragraphs>62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2_Default Design</vt:lpstr>
      <vt:lpstr>Math CAMPPP 2012</vt:lpstr>
      <vt:lpstr>Welcome!</vt:lpstr>
      <vt:lpstr>Collecting Your Treasure</vt:lpstr>
      <vt:lpstr>Group Norms</vt:lpstr>
      <vt:lpstr>Group Norms</vt:lpstr>
      <vt:lpstr>Minds On</vt:lpstr>
      <vt:lpstr>Introductions</vt:lpstr>
      <vt:lpstr>Action</vt:lpstr>
      <vt:lpstr>It’s Time to Move It, Move It…</vt:lpstr>
      <vt:lpstr>Collaboration!</vt:lpstr>
      <vt:lpstr>Consolidation</vt:lpstr>
      <vt:lpstr>Consolidation</vt:lpstr>
      <vt:lpstr>Math for Teaching:  Fraction Meaning</vt:lpstr>
      <vt:lpstr>Our Adventure Awaits!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&lt;Title&gt;</dc:title>
  <dc:creator>CSC</dc:creator>
  <cp:lastModifiedBy>cchaput</cp:lastModifiedBy>
  <cp:revision>22</cp:revision>
  <dcterms:modified xsi:type="dcterms:W3CDTF">2012-07-19T14:59:23Z</dcterms:modified>
</cp:coreProperties>
</file>